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1" r:id="rId2"/>
  </p:sldIdLst>
  <p:sldSz cx="12192000" cy="6858000"/>
  <p:notesSz cx="6742113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0066FF"/>
    <a:srgbClr val="CE665F"/>
    <a:srgbClr val="FF8181"/>
    <a:srgbClr val="0033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51" autoAdjust="0"/>
  </p:normalViewPr>
  <p:slideViewPr>
    <p:cSldViewPr snapToGrid="0">
      <p:cViewPr varScale="1">
        <p:scale>
          <a:sx n="114" d="100"/>
          <a:sy n="114" d="100"/>
        </p:scale>
        <p:origin x="108" y="4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22165" cy="4956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8360" y="0"/>
            <a:ext cx="2922164" cy="4956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9D418-7655-4FE0-8D18-FF0876E31191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377049"/>
            <a:ext cx="2922165" cy="4956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8360" y="9377049"/>
            <a:ext cx="2922164" cy="4956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11CDB-91BE-479D-BCE0-75E454037A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811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3F389-810F-47A2-8259-227E6853EBE1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1235075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4212" y="4751225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377322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8971" y="9377322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BD57F-0FE5-4551-B397-B87AA9332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81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80951" y="365126"/>
            <a:ext cx="5914768" cy="639890"/>
          </a:xfr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9" name="Bild 7" descr="HWT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408845"/>
            <a:ext cx="2209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Inhaltsplatzhalter 11"/>
          <p:cNvSpPr>
            <a:spLocks noGrp="1"/>
          </p:cNvSpPr>
          <p:nvPr>
            <p:ph sz="quarter" idx="13" hasCustomPrompt="1"/>
          </p:nvPr>
        </p:nvSpPr>
        <p:spPr>
          <a:xfrm>
            <a:off x="8493212" y="1096963"/>
            <a:ext cx="2860589" cy="72720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de-DE" altLang="de-DE" b="0" dirty="0" smtClean="0">
                <a:solidFill>
                  <a:schemeClr val="tx2"/>
                </a:solidFill>
              </a:rPr>
              <a:t>Ansprechpartner im Zentrum für Onkologie</a:t>
            </a:r>
            <a:endParaRPr lang="de-DE" dirty="0"/>
          </a:p>
        </p:txBody>
      </p:sp>
      <p:cxnSp>
        <p:nvCxnSpPr>
          <p:cNvPr id="14" name="Gerader Verbinder 13"/>
          <p:cNvCxnSpPr/>
          <p:nvPr userDrawn="1"/>
        </p:nvCxnSpPr>
        <p:spPr>
          <a:xfrm>
            <a:off x="757881" y="6422256"/>
            <a:ext cx="10676238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 userDrawn="1"/>
        </p:nvSpPr>
        <p:spPr>
          <a:xfrm>
            <a:off x="8277483" y="6498743"/>
            <a:ext cx="2059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hlinkClick r:id="" action="ppaction://hlinkshowjump?jump=firstslide"/>
              </a:rPr>
              <a:t>Entitäten</a:t>
            </a:r>
            <a:endParaRPr lang="de-DE" sz="1400" dirty="0"/>
          </a:p>
        </p:txBody>
      </p:sp>
      <p:pic>
        <p:nvPicPr>
          <p:cNvPr id="16" name="Grafik 15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016"/>
            <a:ext cx="71628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92AB4D7-E6D3-47DE-A19A-9B39C5C70CB5}" type="datetime1">
              <a:rPr lang="de-DE" smtClean="0"/>
              <a:t>08.07.2020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© Block/Böhlke Version 8.2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6965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465977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E0E93A-6644-44A9-8326-E40F5B264AFA}" type="datetime1">
              <a:rPr lang="de-DE" smtClean="0"/>
              <a:t>08.07.2020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1" y="6492147"/>
            <a:ext cx="4114800" cy="365125"/>
          </a:xfrm>
        </p:spPr>
        <p:txBody>
          <a:bodyPr anchor="b"/>
          <a:lstStyle/>
          <a:p>
            <a:r>
              <a:rPr lang="de-DE" smtClean="0"/>
              <a:t>© Block/Böhlke Version 8.2</a:t>
            </a:r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080951" y="365126"/>
            <a:ext cx="5914768" cy="639890"/>
          </a:xfr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9" name="Bild 7" descr="HWT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408845"/>
            <a:ext cx="2209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Gerader Verbinder 16"/>
          <p:cNvCxnSpPr/>
          <p:nvPr userDrawn="1"/>
        </p:nvCxnSpPr>
        <p:spPr>
          <a:xfrm>
            <a:off x="757881" y="6422256"/>
            <a:ext cx="10676238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 userDrawn="1"/>
        </p:nvSpPr>
        <p:spPr>
          <a:xfrm>
            <a:off x="8277483" y="6498743"/>
            <a:ext cx="2059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hlinkClick r:id="" action="ppaction://hlinkshowjump?jump=firstslide"/>
              </a:rPr>
              <a:t>Entitäten</a:t>
            </a:r>
            <a:endParaRPr lang="de-DE" sz="1400" dirty="0"/>
          </a:p>
        </p:txBody>
      </p:sp>
      <p:sp>
        <p:nvSpPr>
          <p:cNvPr id="22" name="Textplatzhalter 2"/>
          <p:cNvSpPr>
            <a:spLocks noGrp="1"/>
          </p:cNvSpPr>
          <p:nvPr>
            <p:ph type="body" idx="16"/>
          </p:nvPr>
        </p:nvSpPr>
        <p:spPr>
          <a:xfrm>
            <a:off x="838201" y="4484186"/>
            <a:ext cx="10515600" cy="1861584"/>
          </a:xfrm>
          <a:ln>
            <a:solidFill>
              <a:schemeClr val="tx1"/>
            </a:solidFill>
          </a:ln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23" name="Textplatzhalter 2"/>
          <p:cNvSpPr>
            <a:spLocks noGrp="1"/>
          </p:cNvSpPr>
          <p:nvPr>
            <p:ph type="body" idx="17"/>
          </p:nvPr>
        </p:nvSpPr>
        <p:spPr>
          <a:xfrm>
            <a:off x="838200" y="1113466"/>
            <a:ext cx="10515600" cy="52872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spcBef>
                <a:spcPts val="200"/>
              </a:spcBef>
              <a:buNone/>
              <a:defRPr sz="14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Formatvorlagen des </a:t>
            </a:r>
          </a:p>
          <a:p>
            <a:pPr lvl="0"/>
            <a:r>
              <a:rPr lang="de-DE" dirty="0" smtClean="0"/>
              <a:t>Textmasters bearbeiten</a:t>
            </a:r>
          </a:p>
        </p:txBody>
      </p:sp>
      <p:pic>
        <p:nvPicPr>
          <p:cNvPr id="12" name="Grafik 11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016"/>
            <a:ext cx="71628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Foliennummernplatzhalter 5"/>
          <p:cNvSpPr>
            <a:spLocks noGrp="1"/>
          </p:cNvSpPr>
          <p:nvPr>
            <p:ph type="sldNum" sz="quarter" idx="18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6379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465977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40ABD3B-7859-486D-A03C-C5B26122AB0D}" type="datetime1">
              <a:rPr lang="de-DE" smtClean="0"/>
              <a:t>08.07.2020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1" y="6492147"/>
            <a:ext cx="4114800" cy="365125"/>
          </a:xfrm>
        </p:spPr>
        <p:txBody>
          <a:bodyPr anchor="b"/>
          <a:lstStyle/>
          <a:p>
            <a:r>
              <a:rPr lang="de-DE" smtClean="0"/>
              <a:t>© Block/Böhlke Version 8.2</a:t>
            </a:r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3080951" y="365126"/>
            <a:ext cx="5914768" cy="639890"/>
          </a:xfr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11" name="Bild 7" descr="HWT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408845"/>
            <a:ext cx="2209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platzhalter 2"/>
          <p:cNvSpPr>
            <a:spLocks noGrp="1"/>
          </p:cNvSpPr>
          <p:nvPr>
            <p:ph type="body" idx="15"/>
          </p:nvPr>
        </p:nvSpPr>
        <p:spPr>
          <a:xfrm>
            <a:off x="838201" y="1112723"/>
            <a:ext cx="10515600" cy="482812"/>
          </a:xfrm>
          <a:ln>
            <a:solidFill>
              <a:schemeClr val="tx1"/>
            </a:solidFill>
          </a:ln>
        </p:spPr>
        <p:txBody>
          <a:bodyPr/>
          <a:lstStyle>
            <a:lvl1pPr marL="0" indent="0" algn="ctr">
              <a:spcBef>
                <a:spcPts val="200"/>
              </a:spcBef>
              <a:buNone/>
              <a:defRPr sz="14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Formatvorlagen des </a:t>
            </a:r>
          </a:p>
          <a:p>
            <a:pPr lvl="0"/>
            <a:r>
              <a:rPr lang="de-DE" dirty="0" smtClean="0"/>
              <a:t>Textmasters bearbeiten</a:t>
            </a:r>
          </a:p>
        </p:txBody>
      </p:sp>
      <p:cxnSp>
        <p:nvCxnSpPr>
          <p:cNvPr id="13" name="Gerader Verbinder 12"/>
          <p:cNvCxnSpPr/>
          <p:nvPr userDrawn="1"/>
        </p:nvCxnSpPr>
        <p:spPr>
          <a:xfrm>
            <a:off x="757881" y="6422256"/>
            <a:ext cx="10676238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 userDrawn="1"/>
        </p:nvSpPr>
        <p:spPr>
          <a:xfrm>
            <a:off x="8277483" y="6498743"/>
            <a:ext cx="2059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hlinkClick r:id="" action="ppaction://hlinkshowjump?jump=firstslide"/>
              </a:rPr>
              <a:t>Entitäten</a:t>
            </a:r>
            <a:endParaRPr lang="de-DE" sz="1400" dirty="0"/>
          </a:p>
        </p:txBody>
      </p:sp>
      <p:sp>
        <p:nvSpPr>
          <p:cNvPr id="17" name="Textplatzhalter 2"/>
          <p:cNvSpPr>
            <a:spLocks noGrp="1"/>
          </p:cNvSpPr>
          <p:nvPr>
            <p:ph type="body" idx="16"/>
          </p:nvPr>
        </p:nvSpPr>
        <p:spPr>
          <a:xfrm>
            <a:off x="838200" y="5544518"/>
            <a:ext cx="10515600" cy="8012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pic>
        <p:nvPicPr>
          <p:cNvPr id="15" name="Grafik 14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016"/>
            <a:ext cx="71628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4155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fld id="{03AF087D-FBE5-4584-84D6-606EDCBB16D7}" type="datetime1">
              <a:rPr lang="de-DE" spc="-5" smtClean="0"/>
              <a:t>08.07.2020</a:t>
            </a:fld>
            <a:endParaRPr lang="de-DE" spc="-5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20"/>
              </a:spcBef>
            </a:pPr>
            <a:endParaRPr spc="-5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5164073" y="6553200"/>
            <a:ext cx="1861184" cy="179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de-DE" smtClean="0"/>
              <a:t>© Block/Böhlke Version 8.2</a:t>
            </a:r>
            <a:endParaRPr lang="de-DE" spc="-5" dirty="0"/>
          </a:p>
        </p:txBody>
      </p:sp>
    </p:spTree>
    <p:extLst>
      <p:ext uri="{BB962C8B-B14F-4D97-AF65-F5344CB8AC3E}">
        <p14:creationId xmlns:p14="http://schemas.microsoft.com/office/powerpoint/2010/main" val="746229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E15DA-199F-4086-B233-D7D3CFB2E7BA}" type="datetime1">
              <a:rPr lang="de-DE" smtClean="0"/>
              <a:t>08.07.2020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© Block/Böhlke Version 8.2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pic>
        <p:nvPicPr>
          <p:cNvPr id="7" name="Grafik 6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016"/>
            <a:ext cx="71628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d 7" descr="HWT_Logo_RGB.eps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408845"/>
            <a:ext cx="2209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012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0" r:id="rId3"/>
    <p:sldLayoutId id="2147483661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ho.mueller@uke.de" TargetMode="External"/><Relationship Id="rId2" Type="http://schemas.openxmlformats.org/officeDocument/2006/relationships/hyperlink" Target="mailto:c.bokemeyer@uke.d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g"/><Relationship Id="rId4" Type="http://schemas.openxmlformats.org/officeDocument/2006/relationships/hyperlink" Target="mailto:studien@hopa-hamburg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687951" y="497205"/>
            <a:ext cx="27019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AIO </a:t>
            </a:r>
            <a:r>
              <a:rPr spc="-20" dirty="0"/>
              <a:t>KRK-0114 </a:t>
            </a:r>
            <a:r>
              <a:rPr dirty="0"/>
              <a:t>/</a:t>
            </a:r>
            <a:r>
              <a:rPr spc="-80" dirty="0"/>
              <a:t> </a:t>
            </a:r>
            <a:r>
              <a:rPr dirty="0"/>
              <a:t>FIRE-4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610867" y="1086611"/>
            <a:ext cx="8569960" cy="57785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299720" marR="290195" indent="-635" algn="ctr">
              <a:lnSpc>
                <a:spcPts val="1300"/>
              </a:lnSpc>
              <a:spcBef>
                <a:spcPts val="335"/>
              </a:spcBef>
            </a:pPr>
            <a:r>
              <a:rPr sz="1200" b="1" dirty="0">
                <a:latin typeface="Arial"/>
                <a:cs typeface="Arial"/>
              </a:rPr>
              <a:t>Randomisierte Studie zur Wirksamkeit einer </a:t>
            </a:r>
            <a:r>
              <a:rPr sz="1200" b="1" spc="-5" dirty="0">
                <a:latin typeface="Arial"/>
                <a:cs typeface="Arial"/>
              </a:rPr>
              <a:t>Cetuximab-Reexposition </a:t>
            </a:r>
            <a:r>
              <a:rPr sz="1200" b="1" dirty="0">
                <a:latin typeface="Arial"/>
                <a:cs typeface="Arial"/>
              </a:rPr>
              <a:t>bei </a:t>
            </a:r>
            <a:r>
              <a:rPr sz="1200" b="1" spc="-5" dirty="0">
                <a:latin typeface="Arial"/>
                <a:cs typeface="Arial"/>
              </a:rPr>
              <a:t>Patienten </a:t>
            </a:r>
            <a:r>
              <a:rPr sz="1200" b="1" dirty="0">
                <a:latin typeface="Arial"/>
                <a:cs typeface="Arial"/>
              </a:rPr>
              <a:t>mit </a:t>
            </a:r>
            <a:r>
              <a:rPr sz="1200" b="1" spc="-5" dirty="0">
                <a:latin typeface="Arial"/>
                <a:cs typeface="Arial"/>
              </a:rPr>
              <a:t>metastasiertem  </a:t>
            </a:r>
            <a:r>
              <a:rPr sz="1200" b="1" dirty="0">
                <a:latin typeface="Arial"/>
                <a:cs typeface="Arial"/>
              </a:rPr>
              <a:t>kolorektalem Karzinom </a:t>
            </a:r>
            <a:r>
              <a:rPr sz="1200" b="1" spc="-15" dirty="0">
                <a:latin typeface="Arial"/>
                <a:cs typeface="Arial"/>
              </a:rPr>
              <a:t>(RAS </a:t>
            </a:r>
            <a:r>
              <a:rPr sz="1200" b="1" spc="-5" dirty="0">
                <a:latin typeface="Arial"/>
                <a:cs typeface="Arial"/>
              </a:rPr>
              <a:t>Wildtyp), </a:t>
            </a:r>
            <a:r>
              <a:rPr sz="1200" b="1" spc="5" dirty="0">
                <a:latin typeface="Arial"/>
                <a:cs typeface="Arial"/>
              </a:rPr>
              <a:t>welche </a:t>
            </a:r>
            <a:r>
              <a:rPr sz="1200" b="1" dirty="0">
                <a:latin typeface="Arial"/>
                <a:cs typeface="Arial"/>
              </a:rPr>
              <a:t>auf eine </a:t>
            </a:r>
            <a:r>
              <a:rPr sz="1200" b="1" spc="-5" dirty="0">
                <a:latin typeface="Arial"/>
                <a:cs typeface="Arial"/>
              </a:rPr>
              <a:t>Erstlinien-Behandlung </a:t>
            </a:r>
            <a:r>
              <a:rPr sz="1200" b="1" dirty="0">
                <a:latin typeface="Arial"/>
                <a:cs typeface="Arial"/>
              </a:rPr>
              <a:t>mit FOLFIRI plus Cetuximab ein  </a:t>
            </a:r>
            <a:r>
              <a:rPr sz="1200" b="1" spc="-5" dirty="0">
                <a:latin typeface="Arial"/>
                <a:cs typeface="Arial"/>
              </a:rPr>
              <a:t>Ansprechen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zeigten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910830" y="1922779"/>
            <a:ext cx="10687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Einschlusskriterien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910830" y="2105660"/>
            <a:ext cx="57150" cy="1275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•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•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10830" y="2105660"/>
            <a:ext cx="2179955" cy="2219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2900" marR="508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Histologisch gesichertes  Adenokarzinom des </a:t>
            </a:r>
            <a:r>
              <a:rPr sz="1000" spc="-10" dirty="0">
                <a:latin typeface="Arial"/>
                <a:cs typeface="Arial"/>
              </a:rPr>
              <a:t>Kolons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oder  </a:t>
            </a:r>
            <a:r>
              <a:rPr sz="1000" dirty="0">
                <a:latin typeface="Arial"/>
                <a:cs typeface="Arial"/>
              </a:rPr>
              <a:t>Rektums </a:t>
            </a:r>
            <a:r>
              <a:rPr sz="1000" spc="-5" dirty="0">
                <a:latin typeface="Arial"/>
                <a:cs typeface="Arial"/>
              </a:rPr>
              <a:t>im UICC Stadium IV  (metastasiertes kolorektales  Karzinom), </a:t>
            </a:r>
            <a:r>
              <a:rPr sz="1000" dirty="0">
                <a:latin typeface="Arial"/>
                <a:cs typeface="Arial"/>
              </a:rPr>
              <a:t>primär </a:t>
            </a:r>
            <a:r>
              <a:rPr sz="1000" spc="-5" dirty="0">
                <a:latin typeface="Arial"/>
                <a:cs typeface="Arial"/>
              </a:rPr>
              <a:t>nicht  resektabel oder </a:t>
            </a:r>
            <a:r>
              <a:rPr sz="1000" spc="-10" dirty="0">
                <a:latin typeface="Arial"/>
                <a:cs typeface="Arial"/>
              </a:rPr>
              <a:t>Patient lehnt  </a:t>
            </a:r>
            <a:r>
              <a:rPr sz="1000" spc="-5" dirty="0">
                <a:latin typeface="Arial"/>
                <a:cs typeface="Arial"/>
              </a:rPr>
              <a:t>Operation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ab</a:t>
            </a:r>
            <a:endParaRPr sz="1000" dirty="0">
              <a:latin typeface="Arial"/>
              <a:cs typeface="Arial"/>
            </a:endParaRPr>
          </a:p>
          <a:p>
            <a:pPr marL="342900" marR="16510">
              <a:lnSpc>
                <a:spcPct val="100000"/>
              </a:lnSpc>
              <a:spcBef>
                <a:spcPts val="240"/>
              </a:spcBef>
            </a:pPr>
            <a:r>
              <a:rPr sz="1000" spc="-5" dirty="0">
                <a:latin typeface="Arial"/>
                <a:cs typeface="Arial"/>
              </a:rPr>
              <a:t>RAS - Wildtyp-Status (KRAS  und NRAS Exone 2,3,4) des  </a:t>
            </a:r>
            <a:r>
              <a:rPr sz="1000" dirty="0">
                <a:latin typeface="Arial"/>
                <a:cs typeface="Arial"/>
              </a:rPr>
              <a:t>Tumors </a:t>
            </a:r>
            <a:r>
              <a:rPr sz="1000" spc="-5" dirty="0">
                <a:latin typeface="Arial"/>
                <a:cs typeface="Arial"/>
              </a:rPr>
              <a:t>(nachgewiesen </a:t>
            </a:r>
            <a:r>
              <a:rPr sz="1000" spc="-10" dirty="0">
                <a:latin typeface="Arial"/>
                <a:cs typeface="Arial"/>
              </a:rPr>
              <a:t>in  </a:t>
            </a:r>
            <a:r>
              <a:rPr sz="1000" dirty="0">
                <a:latin typeface="Arial"/>
                <a:cs typeface="Arial"/>
              </a:rPr>
              <a:t>Primartumor </a:t>
            </a:r>
            <a:r>
              <a:rPr sz="1000" spc="-5" dirty="0">
                <a:latin typeface="Arial"/>
                <a:cs typeface="Arial"/>
              </a:rPr>
              <a:t>oder Metastase)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zu  </a:t>
            </a:r>
            <a:r>
              <a:rPr sz="1000" spc="-5" dirty="0">
                <a:latin typeface="Arial"/>
                <a:cs typeface="Arial"/>
              </a:rPr>
              <a:t>jedem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Randomisationszeitpunkt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Ausschlusskriterien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910830" y="4300854"/>
            <a:ext cx="208978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2900" marR="5080" indent="-343535">
              <a:lnSpc>
                <a:spcPct val="100000"/>
              </a:lnSpc>
              <a:spcBef>
                <a:spcPts val="95"/>
              </a:spcBef>
              <a:tabLst>
                <a:tab pos="348615" algn="l"/>
              </a:tabLst>
            </a:pPr>
            <a:r>
              <a:rPr sz="1000" spc="-5" dirty="0">
                <a:latin typeface="Arial"/>
                <a:cs typeface="Arial"/>
              </a:rPr>
              <a:t>.		Primar resektable Metastasen  und Patient wünscht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Resektion</a:t>
            </a:r>
            <a:endParaRPr sz="1000" dirty="0">
              <a:latin typeface="Arial"/>
              <a:cs typeface="Arial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>
            <p:extLst/>
          </p:nvPr>
        </p:nvGraphicFramePr>
        <p:xfrm>
          <a:off x="757427" y="4949952"/>
          <a:ext cx="10678158" cy="14776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3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5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3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4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8549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Beginn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01.03.2016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236854">
                        <a:lnSpc>
                          <a:spcPts val="1155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Ansprechpartner: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27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100"/>
                        </a:lnSpc>
                        <a:tabLst>
                          <a:tab pos="1151255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PI	Prof. Dr. Carsten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Bokemeyer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9435">
                        <a:lnSpc>
                          <a:spcPts val="110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040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– 7410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52960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ts val="1100"/>
                        </a:lnSpc>
                      </a:pPr>
                      <a:r>
                        <a:rPr sz="1000" u="sng" spc="-5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c.bokemeyer@uke.de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72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105"/>
                        </a:lnSpc>
                        <a:tabLst>
                          <a:tab pos="1151255" algn="l"/>
                        </a:tabLst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SI	</a:t>
                      </a:r>
                      <a:r>
                        <a:rPr lang="de-DE" sz="1000" spc="-10" dirty="0" smtClean="0">
                          <a:latin typeface="Arial"/>
                          <a:cs typeface="Arial"/>
                        </a:rPr>
                        <a:t>Dr. Sven Nilsson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9435">
                        <a:lnSpc>
                          <a:spcPts val="1105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040 – 7410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de-DE" sz="1000" spc="-5" dirty="0" smtClean="0">
                          <a:latin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ts val="1105"/>
                        </a:lnSpc>
                      </a:pPr>
                      <a:r>
                        <a:rPr lang="de-DE" sz="1000" u="sng" spc="-5" dirty="0" smtClean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Arial"/>
                          <a:cs typeface="Arial"/>
                        </a:rPr>
                        <a:t>s.nilsson@uke.de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5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100"/>
                        </a:lnSpc>
                        <a:tabLst>
                          <a:tab pos="1151255" algn="l"/>
                        </a:tabLst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SK	</a:t>
                      </a:r>
                      <a:r>
                        <a:rPr lang="de-DE" sz="1000" spc="0" dirty="0" smtClean="0">
                          <a:latin typeface="Arial"/>
                          <a:cs typeface="Arial"/>
                        </a:rPr>
                        <a:t>Inga</a:t>
                      </a:r>
                      <a:r>
                        <a:rPr lang="de-DE" sz="1000" spc="0" baseline="0" dirty="0" smtClean="0">
                          <a:latin typeface="Arial"/>
                          <a:cs typeface="Arial"/>
                        </a:rPr>
                        <a:t> Bitdinger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9435">
                        <a:lnSpc>
                          <a:spcPts val="110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040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– 7410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 smtClean="0">
                          <a:latin typeface="Arial"/>
                          <a:cs typeface="Arial"/>
                        </a:rPr>
                        <a:t>5</a:t>
                      </a:r>
                      <a:r>
                        <a:rPr lang="de-DE" sz="1000" spc="-5" dirty="0" smtClean="0">
                          <a:latin typeface="Arial"/>
                          <a:cs typeface="Arial"/>
                        </a:rPr>
                        <a:t>4354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ts val="1100"/>
                        </a:lnSpc>
                      </a:pPr>
                      <a:r>
                        <a:rPr lang="de-DE" sz="1000" u="sng" spc="-5" dirty="0" err="1" smtClean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Arial"/>
                          <a:cs typeface="Arial"/>
                          <a:hlinkClick r:id="rId3"/>
                        </a:rPr>
                        <a:t>i.bitdinger</a:t>
                      </a:r>
                      <a:r>
                        <a:rPr sz="1000" u="sng" spc="-5" dirty="0" smtClean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Arial"/>
                          <a:cs typeface="Arial"/>
                          <a:hlinkClick r:id="rId3"/>
                        </a:rPr>
                        <a:t>@uke.de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100"/>
                        </a:lnSpc>
                      </a:pPr>
                      <a:r>
                        <a:rPr sz="1000" b="1" spc="-5" dirty="0">
                          <a:solidFill>
                            <a:srgbClr val="33CC33"/>
                          </a:solidFill>
                          <a:latin typeface="Arial"/>
                          <a:cs typeface="Arial"/>
                        </a:rPr>
                        <a:t>HOPA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100"/>
                        </a:lnSpc>
                        <a:tabLst>
                          <a:tab pos="1151255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PI	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PD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Dr. Gunter Schuch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9435">
                        <a:lnSpc>
                          <a:spcPts val="110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040-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38021260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ts val="1100"/>
                        </a:lnSpc>
                      </a:pPr>
                      <a:r>
                        <a:rPr sz="1000" u="sng" spc="-5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Arial"/>
                          <a:cs typeface="Arial"/>
                          <a:hlinkClick r:id="rId4"/>
                        </a:rPr>
                        <a:t>studien@hopa-hamburg.de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3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145"/>
                        </a:lnSpc>
                        <a:tabLst>
                          <a:tab pos="1151255" algn="l"/>
                        </a:tabLst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SK	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Dr. Michael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von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Staden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9435">
                        <a:lnSpc>
                          <a:spcPts val="1145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040-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38021283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ts val="1145"/>
                        </a:lnSpc>
                      </a:pPr>
                      <a:r>
                        <a:rPr sz="1000" u="sng" spc="-5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Arial"/>
                          <a:cs typeface="Arial"/>
                          <a:hlinkClick r:id="rId4"/>
                        </a:rPr>
                        <a:t>studien@hopa-hamburg.de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7670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" name="object 25"/>
          <p:cNvSpPr/>
          <p:nvPr/>
        </p:nvSpPr>
        <p:spPr>
          <a:xfrm>
            <a:off x="7818119" y="1892807"/>
            <a:ext cx="2362200" cy="2801620"/>
          </a:xfrm>
          <a:custGeom>
            <a:avLst/>
            <a:gdLst/>
            <a:ahLst/>
            <a:cxnLst/>
            <a:rect l="l" t="t" r="r" b="b"/>
            <a:pathLst>
              <a:path w="2362200" h="2801620">
                <a:moveTo>
                  <a:pt x="0" y="2801112"/>
                </a:moveTo>
                <a:lnTo>
                  <a:pt x="2362200" y="2801112"/>
                </a:lnTo>
                <a:lnTo>
                  <a:pt x="2362200" y="0"/>
                </a:lnTo>
                <a:lnTo>
                  <a:pt x="0" y="0"/>
                </a:lnTo>
                <a:lnTo>
                  <a:pt x="0" y="2801112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1610867" y="1839467"/>
            <a:ext cx="5344667" cy="29641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fld id="{3BE73449-D873-40DC-9274-02BFEC4703DC}" type="datetime1">
              <a:rPr lang="de-DE" spc="-5" smtClean="0"/>
              <a:t>08.07.2020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59927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 w="9525">
          <a:solidFill>
            <a:schemeClr val="tx1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wrap="square">
        <a:spAutoFit/>
      </a:bodyPr>
      <a:lstStyle>
        <a:defPPr eaLnBrk="1" hangingPunct="1">
          <a:defRPr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152</Words>
  <Application>Microsoft Office PowerPoint</Application>
  <PresentationFormat>Breitbild</PresentationFormat>
  <Paragraphs>36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</vt:lpstr>
      <vt:lpstr>AIO KRK-0114 / FIRE-4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Trialfinder Offene Studien</dc:title>
  <dc:creator>Hunter</dc:creator>
  <cp:lastModifiedBy>Boehlke</cp:lastModifiedBy>
  <cp:revision>750</cp:revision>
  <cp:lastPrinted>2020-01-29T11:40:00Z</cp:lastPrinted>
  <dcterms:created xsi:type="dcterms:W3CDTF">2017-03-19T13:32:17Z</dcterms:created>
  <dcterms:modified xsi:type="dcterms:W3CDTF">2020-07-08T07:58:02Z</dcterms:modified>
</cp:coreProperties>
</file>